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3" r:id="rId17"/>
    <p:sldId id="270" r:id="rId18"/>
    <p:sldId id="274" r:id="rId19"/>
    <p:sldId id="271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C1876B-32E4-4FDD-8933-BC138CF9A06F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22F0D20-10EC-49BB-A832-78030479E8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2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1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1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8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8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9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9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19-2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19-2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7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7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emphasis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emphasis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10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10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15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15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7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conj-too.html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7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6.htm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6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adv_whenwhile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adv_whenwhile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5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5.html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6.html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8-6.htm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connectsum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conj-too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conj-paired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conj-paired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1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1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9-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Connectors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But / Though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 planned on attending a job fair, but the line to get in wrapped around the block.   (It discouraged him..)</a:t>
            </a:r>
          </a:p>
          <a:p>
            <a:r>
              <a:rPr lang="en-US" dirty="0" smtClean="0"/>
              <a:t>Brian planned on attending a job fair, though the line to get in wrapped around the block.   (He stood in it anyway.)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Because / Though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Connectors adding clauses and phrases of expected and unexpected results </a:t>
            </a:r>
          </a:p>
          <a:p>
            <a:r>
              <a:rPr lang="en-US" dirty="0" smtClean="0"/>
              <a:t>Stating expected and unexpected reasoning:</a:t>
            </a:r>
          </a:p>
          <a:p>
            <a:r>
              <a:rPr lang="en-US" dirty="0" smtClean="0"/>
              <a:t>because vs. though</a:t>
            </a:r>
          </a:p>
          <a:p>
            <a:r>
              <a:rPr lang="en-US" dirty="0" smtClean="0"/>
              <a:t>because of  vs. in spite of</a:t>
            </a:r>
          </a:p>
          <a:p>
            <a:r>
              <a:rPr lang="en-US" dirty="0" smtClean="0"/>
              <a:t>Shortening clauses to modifying phrases :</a:t>
            </a:r>
          </a:p>
          <a:p>
            <a:r>
              <a:rPr lang="en-US" dirty="0" smtClean="0"/>
              <a:t>the weather was cold</a:t>
            </a:r>
          </a:p>
          <a:p>
            <a:r>
              <a:rPr lang="en-US" dirty="0" smtClean="0"/>
              <a:t>it being cold / the cold weather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Because / Though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He wore his winter pants because it was snowing.</a:t>
            </a:r>
            <a:br>
              <a:rPr lang="en-US" dirty="0" smtClean="0"/>
            </a:br>
            <a:r>
              <a:rPr lang="en-US" dirty="0" smtClean="0"/>
              <a:t>Schools were closed because of the snow.</a:t>
            </a:r>
            <a:br>
              <a:rPr lang="en-US" dirty="0" smtClean="0"/>
            </a:br>
            <a:r>
              <a:rPr lang="en-US" dirty="0" smtClean="0"/>
              <a:t>It was snowing.  For this reason, the schools were closed.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He was biking in his shorts though it was snowing.</a:t>
            </a:r>
            <a:br>
              <a:rPr lang="en-US" dirty="0" smtClean="0"/>
            </a:br>
            <a:r>
              <a:rPr lang="en-US" dirty="0" smtClean="0"/>
              <a:t>The schools were open in spite of the cold temperature.</a:t>
            </a:r>
            <a:br>
              <a:rPr lang="en-US" dirty="0" smtClean="0"/>
            </a:br>
            <a:r>
              <a:rPr lang="en-US" dirty="0" smtClean="0"/>
              <a:t>It was snowing.  Nevertheless, the schools were open.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Cause (Reason) and Effect (Result)</a:t>
            </a:r>
            <a:br>
              <a:rPr lang="en-US" b="1" dirty="0" smtClean="0"/>
            </a:br>
            <a:r>
              <a:rPr lang="en-US" dirty="0" smtClean="0">
                <a:hlinkClick r:id="rId2"/>
              </a:rPr>
              <a:t>So / Such that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Emphasizing the quality or characteristic of something (cause-effect) </a:t>
            </a:r>
          </a:p>
          <a:p>
            <a:r>
              <a:rPr lang="en-US" dirty="0" smtClean="0"/>
              <a:t>Using a modifying phrase indicating</a:t>
            </a:r>
          </a:p>
          <a:p>
            <a:r>
              <a:rPr lang="en-US" dirty="0" smtClean="0"/>
              <a:t>so ... that</a:t>
            </a:r>
          </a:p>
          <a:p>
            <a:r>
              <a:rPr lang="en-US" dirty="0" smtClean="0"/>
              <a:t>such ... that</a:t>
            </a:r>
          </a:p>
          <a:p>
            <a:r>
              <a:rPr lang="en-US" dirty="0" smtClean="0"/>
              <a:t>so much / such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So / Such that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meteor storm was so beautiful that we watched it all night.</a:t>
            </a:r>
            <a:br>
              <a:rPr lang="en-US" dirty="0" smtClean="0"/>
            </a:br>
            <a:r>
              <a:rPr lang="en-US" dirty="0" smtClean="0"/>
              <a:t>It was such a beautiful meteor storm that we watched it all night.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will learn so much interesting information that it will take years to process it.  (quantity)</a:t>
            </a:r>
            <a:br>
              <a:rPr lang="en-US" dirty="0" smtClean="0"/>
            </a:br>
            <a:r>
              <a:rPr lang="en-US" dirty="0" smtClean="0"/>
              <a:t>We will learn such interesting information that it will take years to process it.  (quality)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Cause (Reason) and Effect (Result)</a:t>
            </a:r>
            <a:br>
              <a:rPr lang="en-US" b="1" dirty="0" smtClean="0"/>
            </a:br>
            <a:r>
              <a:rPr lang="en-US" dirty="0" smtClean="0">
                <a:hlinkClick r:id="rId2"/>
              </a:rPr>
              <a:t>So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Expressing cause-effect, purpose, and result</a:t>
            </a:r>
          </a:p>
          <a:p>
            <a:r>
              <a:rPr lang="en-US" dirty="0" smtClean="0"/>
              <a:t>so… that  (emphasis / result) in order to</a:t>
            </a:r>
          </a:p>
          <a:p>
            <a:r>
              <a:rPr lang="en-US" dirty="0" smtClean="0"/>
              <a:t>so that  (purpose)</a:t>
            </a:r>
          </a:p>
          <a:p>
            <a:r>
              <a:rPr lang="en-US" dirty="0" smtClean="0"/>
              <a:t>, so  (result)</a:t>
            </a:r>
          </a:p>
          <a:p>
            <a:r>
              <a:rPr lang="en-US" dirty="0" smtClean="0"/>
              <a:t>so-so, just so, so!  (expressions)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So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baby reached up so that he could get some candy.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 has to pull down on the lever in order to get some candy to come out.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baby got nothing, so he cried.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Cause (Reason) and Effect (Result)</a:t>
            </a:r>
            <a:br>
              <a:rPr lang="en-US" b="1" dirty="0" smtClean="0"/>
            </a:br>
            <a:r>
              <a:rPr lang="en-US" dirty="0" smtClean="0">
                <a:hlinkClick r:id="rId2"/>
              </a:rPr>
              <a:t> Consequently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Expressing a cause and effect relationship</a:t>
            </a:r>
          </a:p>
          <a:p>
            <a:r>
              <a:rPr lang="en-US" dirty="0" smtClean="0"/>
              <a:t>Summary of cause-effect connectors</a:t>
            </a:r>
          </a:p>
          <a:p>
            <a:r>
              <a:rPr lang="en-US" dirty="0" smtClean="0"/>
              <a:t>because</a:t>
            </a:r>
          </a:p>
          <a:p>
            <a:r>
              <a:rPr lang="en-US" dirty="0" smtClean="0"/>
              <a:t>consequently</a:t>
            </a:r>
          </a:p>
          <a:p>
            <a:r>
              <a:rPr lang="en-US" dirty="0" smtClean="0"/>
              <a:t>therefore</a:t>
            </a:r>
          </a:p>
          <a:p>
            <a:r>
              <a:rPr lang="en-US" dirty="0" smtClean="0"/>
              <a:t>as a result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Consequently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married at the age of thirteen because she had no other options.</a:t>
            </a:r>
          </a:p>
          <a:p>
            <a:r>
              <a:rPr lang="en-US" dirty="0" smtClean="0"/>
              <a:t>She had no other options. Consequently, she married at the age  of thirteen.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Cause (Reason) and Effect (Result)</a:t>
            </a:r>
            <a:br>
              <a:rPr lang="en-US" b="1" dirty="0" smtClean="0"/>
            </a:br>
            <a:r>
              <a:rPr lang="en-US" dirty="0" smtClean="0"/>
              <a:t>  </a:t>
            </a:r>
            <a:r>
              <a:rPr lang="en-US" dirty="0" smtClean="0">
                <a:hlinkClick r:id="rId2"/>
              </a:rPr>
              <a:t>Cause-effect- summary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Expressing a cause and effect relationship</a:t>
            </a:r>
          </a:p>
          <a:p>
            <a:r>
              <a:rPr lang="en-US" dirty="0" smtClean="0"/>
              <a:t>Summary of cause-effect connectors</a:t>
            </a:r>
          </a:p>
          <a:p>
            <a:r>
              <a:rPr lang="en-US" dirty="0" smtClean="0"/>
              <a:t>coordinating –  so</a:t>
            </a:r>
          </a:p>
          <a:p>
            <a:r>
              <a:rPr lang="en-US" dirty="0" smtClean="0"/>
              <a:t>correlative - so that</a:t>
            </a:r>
          </a:p>
          <a:p>
            <a:r>
              <a:rPr lang="en-US" dirty="0" smtClean="0"/>
              <a:t>subordinating – because</a:t>
            </a:r>
          </a:p>
          <a:p>
            <a:r>
              <a:rPr lang="en-US" dirty="0" smtClean="0"/>
              <a:t>transition – For this reason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Addition &amp;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phrase connectors (conjunctions) vs. sentence connectors (coordinating conjunctions)</a:t>
            </a:r>
          </a:p>
          <a:p>
            <a:r>
              <a:rPr lang="en-US" dirty="0" smtClean="0"/>
              <a:t>FANBOYS – and, but, so, yet, or / nor</a:t>
            </a:r>
          </a:p>
          <a:p>
            <a:r>
              <a:rPr lang="en-US" dirty="0" smtClean="0"/>
              <a:t>Punctuation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danced and waved a fan.  (conjunction)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danced, and he played the flute.  (coordinating conjunction)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Cause-effect-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computer froze, so he hit it.</a:t>
            </a:r>
          </a:p>
          <a:p>
            <a:r>
              <a:rPr lang="en-US" dirty="0" smtClean="0"/>
              <a:t> He hit it so hard that he damaged the keyboard.</a:t>
            </a:r>
          </a:p>
          <a:p>
            <a:r>
              <a:rPr lang="en-US" dirty="0" smtClean="0"/>
              <a:t> He took it to a repair center because it needed a new keyboard.</a:t>
            </a:r>
          </a:p>
          <a:p>
            <a:r>
              <a:rPr lang="en-US" dirty="0" smtClean="0"/>
              <a:t>He paid a lot to have it fixed.  As a consequence, he never hit his computer again.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Emphasis</a:t>
            </a:r>
            <a:br>
              <a:rPr lang="en-US" b="1" dirty="0" smtClean="0"/>
            </a:br>
            <a:r>
              <a:rPr lang="en-US" dirty="0" smtClean="0">
                <a:hlinkClick r:id="rId2"/>
              </a:rPr>
              <a:t>Indeed /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adverbs introduce phrases and clauses  of emphasis and detail.</a:t>
            </a:r>
          </a:p>
          <a:p>
            <a:r>
              <a:rPr lang="en-US" dirty="0" smtClean="0"/>
              <a:t>indeed</a:t>
            </a:r>
          </a:p>
          <a:p>
            <a:r>
              <a:rPr lang="en-US" dirty="0" smtClean="0"/>
              <a:t>in fact  (details data) </a:t>
            </a:r>
          </a:p>
          <a:p>
            <a:r>
              <a:rPr lang="en-US" dirty="0" smtClean="0"/>
              <a:t>even   (unexpected)</a:t>
            </a:r>
            <a:br>
              <a:rPr lang="en-US" dirty="0" smtClean="0"/>
            </a:br>
            <a:r>
              <a:rPr lang="en-US" dirty="0" smtClean="0"/>
              <a:t>  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Indeed /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work is indeed more amazing than before.</a:t>
            </a:r>
            <a:br>
              <a:rPr lang="en-US" dirty="0" smtClean="0"/>
            </a:br>
            <a:r>
              <a:rPr lang="en-US" dirty="0" smtClean="0"/>
              <a:t>His work is in fact more amazing than before.</a:t>
            </a:r>
            <a:br>
              <a:rPr lang="en-US" dirty="0" smtClean="0"/>
            </a:br>
            <a:r>
              <a:rPr lang="en-US" dirty="0" smtClean="0"/>
              <a:t>His work is even more amazing than before.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Comparison &amp;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These  words compare and contrast  words, phrases, and clauses. </a:t>
            </a:r>
          </a:p>
          <a:p>
            <a:r>
              <a:rPr lang="en-US" dirty="0" smtClean="0"/>
              <a:t>similar to , same, like / unlike</a:t>
            </a:r>
          </a:p>
          <a:p>
            <a:r>
              <a:rPr lang="en-US" dirty="0" smtClean="0"/>
              <a:t>dissimilar, unlike, different</a:t>
            </a:r>
          </a:p>
          <a:p>
            <a:r>
              <a:rPr lang="en-US" dirty="0" smtClean="0"/>
              <a:t>as  (adjective / adverb) as</a:t>
            </a:r>
          </a:p>
          <a:p>
            <a:r>
              <a:rPr lang="en-US" dirty="0" smtClean="0"/>
              <a:t>in contrast, on the contrary</a:t>
            </a:r>
          </a:p>
          <a:p>
            <a:r>
              <a:rPr lang="en-US" dirty="0" smtClean="0"/>
              <a:t>on the contrary (The opposite is true.)</a:t>
            </a:r>
          </a:p>
          <a:p>
            <a:r>
              <a:rPr lang="en-US" dirty="0" smtClean="0"/>
              <a:t>while / whereas</a:t>
            </a:r>
          </a:p>
          <a:p>
            <a:r>
              <a:rPr lang="en-US" dirty="0" smtClean="0"/>
              <a:t>on the other hand</a:t>
            </a:r>
            <a:br>
              <a:rPr lang="en-US" dirty="0" smtClean="0"/>
            </a:br>
            <a:r>
              <a:rPr lang="en-US" dirty="0" smtClean="0"/>
              <a:t>(It is, however, also true that . . .)</a:t>
            </a:r>
            <a:br>
              <a:rPr lang="en-US" dirty="0" smtClean="0"/>
            </a:br>
            <a:r>
              <a:rPr lang="en-US" dirty="0" smtClean="0"/>
              <a:t>("Looking at both sides of the coin.")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Comparison &amp;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apple is similar to the orange.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color of the apple is unlike the color of the </a:t>
            </a:r>
            <a:r>
              <a:rPr lang="en-US" dirty="0" err="1" smtClean="0"/>
              <a:t>orange.This</a:t>
            </a:r>
            <a:r>
              <a:rPr lang="en-US" dirty="0" smtClean="0"/>
              <a:t> apple is as expensive as that orange.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apple is the same price as that orange.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apple is tart.  Similarly, this one is sour.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apple is tart.  In the same way, this one is sour.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apple is red.  In contrast, this orange is not.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Some people think the apple is orange.  On the contrary, the apple is red. (on the contrary = not true!)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While the orange is high in fiber, the apple is not.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 the one hand oranges are high in vitamin C, on the other hand they are very acetic to the stomach.</a:t>
            </a:r>
            <a:br>
              <a:rPr lang="en-US" dirty="0" smtClean="0"/>
            </a:b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Connect Review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Conjunctions, adverbs and transition words</a:t>
            </a:r>
          </a:p>
          <a:p>
            <a:r>
              <a:rPr lang="en-US" dirty="0" smtClean="0"/>
              <a:t>addition</a:t>
            </a:r>
          </a:p>
          <a:p>
            <a:r>
              <a:rPr lang="en-US" dirty="0" smtClean="0"/>
              <a:t>alternative</a:t>
            </a:r>
          </a:p>
          <a:p>
            <a:r>
              <a:rPr lang="en-US" dirty="0" smtClean="0"/>
              <a:t>cause and effect</a:t>
            </a:r>
          </a:p>
          <a:p>
            <a:r>
              <a:rPr lang="en-US" dirty="0" smtClean="0"/>
              <a:t>comparison</a:t>
            </a:r>
          </a:p>
          <a:p>
            <a:r>
              <a:rPr lang="en-US" dirty="0" smtClean="0"/>
              <a:t>condition</a:t>
            </a:r>
          </a:p>
          <a:p>
            <a:r>
              <a:rPr lang="en-US" dirty="0" smtClean="0"/>
              <a:t>contrast</a:t>
            </a:r>
          </a:p>
          <a:p>
            <a:r>
              <a:rPr lang="en-US" dirty="0" smtClean="0"/>
              <a:t>emphasis</a:t>
            </a:r>
          </a:p>
          <a:p>
            <a:r>
              <a:rPr lang="en-US" dirty="0" smtClean="0"/>
              <a:t>place</a:t>
            </a:r>
          </a:p>
          <a:p>
            <a:r>
              <a:rPr lang="en-US" dirty="0" smtClean="0"/>
              <a:t>time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Connect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The day was cold and windy.</a:t>
            </a:r>
            <a:br>
              <a:rPr lang="en-US" dirty="0" smtClean="0"/>
            </a:br>
            <a:r>
              <a:rPr lang="en-US" dirty="0" smtClean="0"/>
              <a:t>They day was cloudy, windy and also cold. </a:t>
            </a:r>
            <a:br>
              <a:rPr lang="en-US" dirty="0" smtClean="0"/>
            </a:br>
            <a:r>
              <a:rPr lang="en-US" dirty="0" smtClean="0"/>
              <a:t>It was cloudy and windy.  Also, it was cold.</a:t>
            </a:r>
            <a:br>
              <a:rPr lang="en-US" dirty="0" smtClean="0"/>
            </a:br>
            <a:r>
              <a:rPr lang="en-US" dirty="0" smtClean="0"/>
              <a:t>The wind was strong as well as cold.</a:t>
            </a:r>
            <a:br>
              <a:rPr lang="en-US" dirty="0" smtClean="0"/>
            </a:br>
            <a:r>
              <a:rPr lang="en-US" dirty="0" smtClean="0"/>
              <a:t>Besides being windy, it was also cold.</a:t>
            </a:r>
            <a:br>
              <a:rPr lang="en-US" dirty="0" smtClean="0"/>
            </a:br>
            <a:r>
              <a:rPr lang="en-US" dirty="0" smtClean="0"/>
              <a:t>The day was windy  and cold. In addition, it was bright and clear.</a:t>
            </a:r>
            <a:br>
              <a:rPr lang="en-US" dirty="0" smtClean="0"/>
            </a:br>
            <a:r>
              <a:rPr lang="en-US" dirty="0" smtClean="0"/>
              <a:t>It was bright, clear and windy. Moreover, it was cold.</a:t>
            </a:r>
            <a:br>
              <a:rPr lang="en-US" dirty="0" smtClean="0"/>
            </a:br>
            <a:r>
              <a:rPr lang="en-US" dirty="0" smtClean="0"/>
              <a:t>It was bright, clear and windy.  Furthermore, it was cold.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Because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Shortening clauses to modifying phrases: expressing reason (cause-effect) </a:t>
            </a:r>
          </a:p>
          <a:p>
            <a:r>
              <a:rPr lang="en-US" dirty="0" smtClean="0"/>
              <a:t>Using a modifying phrase indicating</a:t>
            </a:r>
          </a:p>
          <a:p>
            <a:r>
              <a:rPr lang="en-US" dirty="0" smtClean="0"/>
              <a:t>same time</a:t>
            </a:r>
          </a:p>
          <a:p>
            <a:r>
              <a:rPr lang="en-US" dirty="0" smtClean="0"/>
              <a:t>earlier time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Because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Because he was working so hard, he was earning a good salary. (same time)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Working so hard, he was earning a good salary. (same time)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Because he had been working so hard , he needed a vacation. </a:t>
            </a:r>
            <a:br>
              <a:rPr lang="en-US" dirty="0" smtClean="0"/>
            </a:br>
            <a:r>
              <a:rPr lang="en-US" dirty="0" smtClean="0"/>
              <a:t>Having worked so hard (earlier time), he needed a vacation.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If / Unless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These coordinating conjunctions introduce clause or phrases of condition.</a:t>
            </a:r>
          </a:p>
          <a:p>
            <a:r>
              <a:rPr lang="en-US" dirty="0" smtClean="0"/>
              <a:t>if</a:t>
            </a:r>
          </a:p>
          <a:p>
            <a:r>
              <a:rPr lang="en-US" dirty="0" smtClean="0"/>
              <a:t>only if</a:t>
            </a:r>
          </a:p>
          <a:p>
            <a:r>
              <a:rPr lang="en-US" dirty="0" smtClean="0"/>
              <a:t>if only</a:t>
            </a:r>
          </a:p>
          <a:p>
            <a:r>
              <a:rPr lang="en-US" dirty="0" smtClean="0"/>
              <a:t>unless</a:t>
            </a:r>
          </a:p>
          <a:p>
            <a:r>
              <a:rPr lang="en-US" dirty="0" smtClean="0"/>
              <a:t>in the event</a:t>
            </a:r>
          </a:p>
          <a:p>
            <a:r>
              <a:rPr lang="en-US" dirty="0" smtClean="0"/>
              <a:t>in case</a:t>
            </a:r>
          </a:p>
          <a:p>
            <a:r>
              <a:rPr lang="en-US" dirty="0" smtClean="0"/>
              <a:t>whether or not  (no condition exists)</a:t>
            </a:r>
          </a:p>
          <a:p>
            <a:r>
              <a:rPr lang="en-US" dirty="0" smtClean="0"/>
              <a:t>regardless of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And so /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Using shortened clauses in joined sentences</a:t>
            </a:r>
          </a:p>
          <a:p>
            <a:r>
              <a:rPr lang="en-US" dirty="0" smtClean="0"/>
              <a:t>and so do I</a:t>
            </a:r>
          </a:p>
          <a:p>
            <a:r>
              <a:rPr lang="en-US" dirty="0" smtClean="0"/>
              <a:t>and I do too</a:t>
            </a:r>
          </a:p>
          <a:p>
            <a:r>
              <a:rPr lang="en-US" dirty="0" smtClean="0"/>
              <a:t>but I don't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If / Unless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If an athlete tests drug-free, then he can compete. </a:t>
            </a:r>
            <a:br>
              <a:rPr lang="en-US" dirty="0" smtClean="0"/>
            </a:br>
            <a:r>
              <a:rPr lang="en-US" dirty="0" smtClean="0"/>
              <a:t>Only if an athlete tests drug-free, can he compete. 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If only we could stop this abuse of drugs.    (a strong wish or regret)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Unless an athlete tests drug-free, then he cannot compete. </a:t>
            </a:r>
            <a:br>
              <a:rPr lang="en-US" dirty="0" smtClean="0"/>
            </a:br>
            <a:r>
              <a:rPr lang="en-US" dirty="0" smtClean="0"/>
              <a:t>In the event a track meet is cancelled, everyone is notified.</a:t>
            </a:r>
            <a:br>
              <a:rPr lang="en-US" dirty="0" smtClean="0"/>
            </a:br>
            <a:r>
              <a:rPr lang="en-US" dirty="0" smtClean="0"/>
              <a:t>In case an athlete gets hurt, paramedics are nearby.</a:t>
            </a:r>
            <a:br>
              <a:rPr lang="en-US" dirty="0" smtClean="0"/>
            </a:br>
            <a:r>
              <a:rPr lang="en-US" dirty="0" smtClean="0"/>
              <a:t>An athlete can be disqualified whether or not he knowingly took drugs.</a:t>
            </a:r>
            <a:br>
              <a:rPr lang="en-US" dirty="0" smtClean="0"/>
            </a:br>
            <a:r>
              <a:rPr lang="en-US" dirty="0" smtClean="0"/>
              <a:t>An athlete can be disqualified regardless of his knowledge of taking drugs.</a:t>
            </a:r>
            <a:br>
              <a:rPr lang="en-US" dirty="0" smtClean="0"/>
            </a:br>
            <a:r>
              <a:rPr lang="en-US" dirty="0" smtClean="0"/>
              <a:t> 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in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These coordinating conjunctions introduce urgent or emergency plans</a:t>
            </a:r>
          </a:p>
          <a:p>
            <a:r>
              <a:rPr lang="en-US" dirty="0" smtClean="0"/>
              <a:t>in case           –  if in an urgent situation</a:t>
            </a:r>
          </a:p>
          <a:p>
            <a:r>
              <a:rPr lang="en-US" dirty="0" smtClean="0"/>
              <a:t>in the event   –  if in an emergency</a:t>
            </a:r>
          </a:p>
          <a:p>
            <a:r>
              <a:rPr lang="en-US" dirty="0" smtClean="0"/>
              <a:t>should            –  if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in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event (that) you need to reach me,  call my cell phone.</a:t>
            </a:r>
          </a:p>
          <a:p>
            <a:r>
              <a:rPr lang="en-US" dirty="0" smtClean="0"/>
              <a:t>In case you need to reach me, call me at work.</a:t>
            </a:r>
          </a:p>
          <a:p>
            <a:r>
              <a:rPr lang="en-US" dirty="0" smtClean="0"/>
              <a:t>Should you need to reach me, call my cell phone.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When / While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These adverbs contrast verbs of short and long duration.</a:t>
            </a:r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while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When / While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called, he picked up his cell phone.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While he was talking on the phone, the baby slept.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After / 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Using present tense for expected / predictable sequence of events</a:t>
            </a:r>
          </a:p>
          <a:p>
            <a:r>
              <a:rPr lang="en-US" dirty="0" smtClean="0"/>
              <a:t>Adverbs introducing clauses with mixed time frames: </a:t>
            </a:r>
          </a:p>
          <a:p>
            <a:r>
              <a:rPr lang="en-US" dirty="0" smtClean="0"/>
              <a:t>after – before </a:t>
            </a:r>
          </a:p>
          <a:p>
            <a:r>
              <a:rPr lang="en-US" dirty="0" smtClean="0"/>
              <a:t>when, as soon as </a:t>
            </a:r>
          </a:p>
          <a:p>
            <a:r>
              <a:rPr lang="en-US" dirty="0" smtClean="0"/>
              <a:t>since, until </a:t>
            </a:r>
          </a:p>
          <a:p>
            <a:r>
              <a:rPr lang="en-US" dirty="0" smtClean="0"/>
              <a:t>as, while </a:t>
            </a:r>
          </a:p>
          <a:p>
            <a:r>
              <a:rPr lang="en-US" dirty="0" smtClean="0"/>
              <a:t>first, second 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After / 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	When I [will] call the dog, she comes.</a:t>
            </a:r>
            <a:br>
              <a:rPr lang="en-US" dirty="0" smtClean="0"/>
            </a:br>
            <a:r>
              <a:rPr lang="en-US" dirty="0" smtClean="0"/>
              <a:t>After I [will] call the dog, she comes.</a:t>
            </a:r>
            <a:br>
              <a:rPr lang="en-US" dirty="0" smtClean="0"/>
            </a:br>
            <a:r>
              <a:rPr lang="en-US" dirty="0" smtClean="0"/>
              <a:t>Before I [will] call the dog, I open the door.</a:t>
            </a:r>
            <a:br>
              <a:rPr lang="en-US" dirty="0" smtClean="0"/>
            </a:br>
            <a:r>
              <a:rPr lang="en-US" dirty="0" smtClean="0"/>
              <a:t>After I [will] make popcorn, we'll watch a movie.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By the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Adverb introducing a clause meaning: X happens not later than the moment Y happens</a:t>
            </a:r>
          </a:p>
          <a:p>
            <a:r>
              <a:rPr lang="en-US" dirty="0" smtClean="0"/>
              <a:t>by the time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By the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By the time I leave work, the sun will be setting. (ongoing)</a:t>
            </a:r>
            <a:br>
              <a:rPr lang="en-US" dirty="0" smtClean="0"/>
            </a:br>
            <a:r>
              <a:rPr lang="en-US" dirty="0" smtClean="0"/>
              <a:t>By the time I leave work, the sun will have set. (completed)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Source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www.grammar-quizzes.com/connectsum.html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And so /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brother has a new toy, and so do I.   (American English)</a:t>
            </a:r>
            <a:br>
              <a:rPr lang="en-US" dirty="0" smtClean="0"/>
            </a:br>
            <a:r>
              <a:rPr lang="en-US" dirty="0" smtClean="0"/>
              <a:t>My brother has a new toy, and so have I.  (British English)</a:t>
            </a:r>
          </a:p>
          <a:p>
            <a:r>
              <a:rPr lang="en-US" dirty="0" smtClean="0"/>
              <a:t>My bother got a new toy, and I did too.   </a:t>
            </a:r>
            <a:br>
              <a:rPr lang="en-US" dirty="0" smtClean="0"/>
            </a:br>
            <a:r>
              <a:rPr lang="en-US" dirty="0" smtClean="0"/>
              <a:t>My brother got a new toy,  but I didn't. 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Both...and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Using paired conjunctions to join parts of a sentence</a:t>
            </a:r>
          </a:p>
          <a:p>
            <a:r>
              <a:rPr lang="en-US" dirty="0" smtClean="0"/>
              <a:t>both X and Y</a:t>
            </a:r>
          </a:p>
          <a:p>
            <a:r>
              <a:rPr lang="en-US" dirty="0" smtClean="0"/>
              <a:t>not only   X  but also Y</a:t>
            </a:r>
          </a:p>
          <a:p>
            <a:r>
              <a:rPr lang="en-US" dirty="0" smtClean="0"/>
              <a:t>either X or Y</a:t>
            </a:r>
          </a:p>
          <a:p>
            <a:r>
              <a:rPr lang="en-US" dirty="0" smtClean="0"/>
              <a:t>neither X nor 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Both...and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the movie and the play were good.  </a:t>
            </a:r>
          </a:p>
          <a:p>
            <a:r>
              <a:rPr lang="en-US" dirty="0" smtClean="0"/>
              <a:t>Not only the movie but also the play was good.  </a:t>
            </a:r>
          </a:p>
          <a:p>
            <a:r>
              <a:rPr lang="en-US" dirty="0" smtClean="0"/>
              <a:t>Neither the movie nor the play was good.  </a:t>
            </a:r>
          </a:p>
          <a:p>
            <a:r>
              <a:rPr lang="en-US" dirty="0" smtClean="0"/>
              <a:t>Either the movie or the play was good. I can't remember. 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But / But still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Connectors for stating contrasting or contrary ideas, opinions and events</a:t>
            </a:r>
          </a:p>
          <a:p>
            <a:r>
              <a:rPr lang="en-US" b="1" dirty="0" smtClean="0"/>
              <a:t>Contrasting: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whereas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 the one hand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contrast to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yet</a:t>
            </a:r>
          </a:p>
          <a:p>
            <a:r>
              <a:rPr lang="en-US" b="1" dirty="0" smtClean="0"/>
              <a:t>Contrary 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though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but still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even so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but ... anyway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But / But still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 like sugar in my coffee, whereas Edward likes black coffee.</a:t>
            </a:r>
            <a:br>
              <a:rPr lang="en-US" dirty="0" smtClean="0"/>
            </a:br>
            <a:r>
              <a:rPr lang="en-US" dirty="0" smtClean="0"/>
              <a:t>I like sugar in my coffee in contrast to Edward who likes none.</a:t>
            </a:r>
          </a:p>
          <a:p>
            <a:r>
              <a:rPr lang="en-US" dirty="0" smtClean="0"/>
              <a:t>One the one hand, I like sugar in my coffee.</a:t>
            </a:r>
            <a:br>
              <a:rPr lang="en-US" dirty="0" smtClean="0"/>
            </a:br>
            <a:r>
              <a:rPr lang="en-US" dirty="0" smtClean="0"/>
              <a:t>On the other hand, </a:t>
            </a:r>
            <a:r>
              <a:rPr lang="en-US" dirty="0" err="1" smtClean="0"/>
              <a:t>Edgard</a:t>
            </a:r>
            <a:r>
              <a:rPr lang="en-US" dirty="0" smtClean="0"/>
              <a:t> does not!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I shouldn't eat sugar, but still I do.</a:t>
            </a:r>
            <a:br>
              <a:rPr lang="en-US" dirty="0" smtClean="0"/>
            </a:br>
            <a:r>
              <a:rPr lang="en-US" dirty="0" smtClean="0"/>
              <a:t>Though I shouldn't eat sugar, I do.</a:t>
            </a:r>
            <a:br>
              <a:rPr lang="en-US" dirty="0" smtClean="0"/>
            </a:br>
            <a:r>
              <a:rPr lang="en-US" dirty="0" smtClean="0"/>
              <a:t>I shouldn't eat sugar.  Nevertheless, I do.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But / Though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Expressing defeat versus challenge</a:t>
            </a:r>
          </a:p>
          <a:p>
            <a:r>
              <a:rPr lang="en-US" dirty="0" smtClean="0"/>
              <a:t>Implied meanings</a:t>
            </a:r>
          </a:p>
          <a:p>
            <a:r>
              <a:rPr lang="en-US" dirty="0" smtClean="0"/>
              <a:t>but  (obstacle)</a:t>
            </a:r>
          </a:p>
          <a:p>
            <a:r>
              <a:rPr lang="en-US" dirty="0" smtClean="0"/>
              <a:t>though  (challenge) 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640</Words>
  <Application>Microsoft Office PowerPoint</Application>
  <PresentationFormat>On-screen Show (4:3)</PresentationFormat>
  <Paragraphs>203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Solstice</vt:lpstr>
      <vt:lpstr>Connectors </vt:lpstr>
      <vt:lpstr>Addition &amp; Contrast</vt:lpstr>
      <vt:lpstr>And so / too</vt:lpstr>
      <vt:lpstr>And so / too</vt:lpstr>
      <vt:lpstr>Both...and</vt:lpstr>
      <vt:lpstr>Both...and</vt:lpstr>
      <vt:lpstr>But / But still</vt:lpstr>
      <vt:lpstr>But / But still</vt:lpstr>
      <vt:lpstr>But / Though</vt:lpstr>
      <vt:lpstr>But / Though</vt:lpstr>
      <vt:lpstr>Because / Though</vt:lpstr>
      <vt:lpstr>Because / Though</vt:lpstr>
      <vt:lpstr>Cause (Reason) and Effect (Result) So / Such that</vt:lpstr>
      <vt:lpstr>So / Such that</vt:lpstr>
      <vt:lpstr>Cause (Reason) and Effect (Result) So phrases</vt:lpstr>
      <vt:lpstr>So phrases</vt:lpstr>
      <vt:lpstr> Cause (Reason) and Effect (Result)  Consequently  </vt:lpstr>
      <vt:lpstr>Consequently</vt:lpstr>
      <vt:lpstr>Cause (Reason) and Effect (Result)   Cause-effect- summary  </vt:lpstr>
      <vt:lpstr> Cause-effect- summary </vt:lpstr>
      <vt:lpstr>Emphasis Indeed / Even</vt:lpstr>
      <vt:lpstr>Indeed / Even</vt:lpstr>
      <vt:lpstr>Comparison &amp; Contrast</vt:lpstr>
      <vt:lpstr>Comparison &amp; Contrast</vt:lpstr>
      <vt:lpstr>Connect Review </vt:lpstr>
      <vt:lpstr>Connect Review</vt:lpstr>
      <vt:lpstr> Because phrases</vt:lpstr>
      <vt:lpstr>Because phrases</vt:lpstr>
      <vt:lpstr>If / Unless</vt:lpstr>
      <vt:lpstr>If / Unless</vt:lpstr>
      <vt:lpstr>in case</vt:lpstr>
      <vt:lpstr>in case</vt:lpstr>
      <vt:lpstr>When / While</vt:lpstr>
      <vt:lpstr>When / While</vt:lpstr>
      <vt:lpstr>After / Before</vt:lpstr>
      <vt:lpstr>After / Before</vt:lpstr>
      <vt:lpstr>By the time</vt:lpstr>
      <vt:lpstr>By the time</vt:lpstr>
      <vt:lpstr>Source </vt:lpstr>
    </vt:vector>
  </TitlesOfParts>
  <Company>Bahrain Polytechnic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Connectors</dc:title>
  <dc:creator>fatima.wali</dc:creator>
  <cp:lastModifiedBy>fatima.wali</cp:lastModifiedBy>
  <cp:revision>5</cp:revision>
  <dcterms:created xsi:type="dcterms:W3CDTF">2010-04-14T07:50:58Z</dcterms:created>
  <dcterms:modified xsi:type="dcterms:W3CDTF">2010-04-14T08:38:10Z</dcterms:modified>
</cp:coreProperties>
</file>